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400" r:id="rId2"/>
    <p:sldId id="398" r:id="rId3"/>
    <p:sldId id="409" r:id="rId4"/>
    <p:sldId id="41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BB5E748A-349C-4819-8D40-85FA2C957311}">
          <p14:sldIdLst>
            <p14:sldId id="288"/>
            <p14:sldId id="287"/>
            <p14:sldId id="398"/>
            <p14:sldId id="257"/>
            <p14:sldId id="261"/>
            <p14:sldId id="258"/>
            <p14:sldId id="322"/>
            <p14:sldId id="321"/>
            <p14:sldId id="308"/>
            <p14:sldId id="260"/>
            <p14:sldId id="310"/>
            <p14:sldId id="311"/>
            <p14:sldId id="312"/>
            <p14:sldId id="313"/>
            <p14:sldId id="267"/>
            <p14:sldId id="314"/>
            <p14:sldId id="269"/>
            <p14:sldId id="289"/>
            <p14:sldId id="270"/>
            <p14:sldId id="278"/>
            <p14:sldId id="271"/>
            <p14:sldId id="272"/>
            <p14:sldId id="316"/>
            <p14:sldId id="277"/>
            <p14:sldId id="317"/>
            <p14:sldId id="318"/>
            <p14:sldId id="323"/>
            <p14:sldId id="324"/>
            <p14:sldId id="339"/>
            <p14:sldId id="340"/>
            <p14:sldId id="341"/>
            <p14:sldId id="325"/>
            <p14:sldId id="326"/>
            <p14:sldId id="327"/>
            <p14:sldId id="328"/>
            <p14:sldId id="332"/>
            <p14:sldId id="333"/>
            <p14:sldId id="334"/>
            <p14:sldId id="335"/>
            <p14:sldId id="336"/>
            <p14:sldId id="337"/>
            <p14:sldId id="338"/>
            <p14:sldId id="342"/>
            <p14:sldId id="344"/>
            <p14:sldId id="372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71"/>
            <p14:sldId id="366"/>
            <p14:sldId id="353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73"/>
            <p14:sldId id="376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1"/>
            <p14:sldId id="392"/>
            <p14:sldId id="397"/>
            <p14:sldId id="393"/>
            <p14:sldId id="394"/>
            <p14:sldId id="395"/>
            <p14:sldId id="368"/>
            <p14:sldId id="399"/>
            <p14:sldId id="309"/>
            <p14:sldId id="30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FF"/>
    <a:srgbClr val="006600"/>
    <a:srgbClr val="350EC2"/>
    <a:srgbClr val="009900"/>
    <a:srgbClr val="001642"/>
    <a:srgbClr val="09053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4671" autoAdjust="0"/>
  </p:normalViewPr>
  <p:slideViewPr>
    <p:cSldViewPr>
      <p:cViewPr>
        <p:scale>
          <a:sx n="60" d="100"/>
          <a:sy n="60" d="100"/>
        </p:scale>
        <p:origin x="-2172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AD813-5B0A-4367-8765-3290B9689506}" type="datetimeFigureOut">
              <a:rPr lang="en-IN" smtClean="0"/>
              <a:pPr/>
              <a:t>11-03-2020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06DB6-D854-4A5D-8A88-F1305F60411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097136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6DB6-D854-4A5D-8A88-F1305F604118}" type="slidenum">
              <a:rPr lang="en-IN" smtClean="0"/>
              <a:pPr/>
              <a:t>2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65723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17F8-B2E7-4C78-B462-55FB0D4DAC62}" type="datetimeFigureOut">
              <a:rPr lang="en-IN" smtClean="0"/>
              <a:pPr/>
              <a:t>11-03-2020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BB4B-8B57-4BE2-B4BF-31BAE3602F7C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17F8-B2E7-4C78-B462-55FB0D4DAC62}" type="datetimeFigureOut">
              <a:rPr lang="en-IN" smtClean="0"/>
              <a:pPr/>
              <a:t>11-03-2020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BB4B-8B57-4BE2-B4BF-31BAE3602F7C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17F8-B2E7-4C78-B462-55FB0D4DAC62}" type="datetimeFigureOut">
              <a:rPr lang="en-IN" smtClean="0"/>
              <a:pPr/>
              <a:t>11-03-2020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BB4B-8B57-4BE2-B4BF-31BAE3602F7C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17F8-B2E7-4C78-B462-55FB0D4DAC62}" type="datetimeFigureOut">
              <a:rPr lang="en-IN" smtClean="0"/>
              <a:pPr/>
              <a:t>11-03-2020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BB4B-8B57-4BE2-B4BF-31BAE3602F7C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17F8-B2E7-4C78-B462-55FB0D4DAC62}" type="datetimeFigureOut">
              <a:rPr lang="en-IN" smtClean="0"/>
              <a:pPr/>
              <a:t>11-03-2020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BB4B-8B57-4BE2-B4BF-31BAE3602F7C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17F8-B2E7-4C78-B462-55FB0D4DAC62}" type="datetimeFigureOut">
              <a:rPr lang="en-IN" smtClean="0"/>
              <a:pPr/>
              <a:t>11-03-2020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BB4B-8B57-4BE2-B4BF-31BAE3602F7C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17F8-B2E7-4C78-B462-55FB0D4DAC62}" type="datetimeFigureOut">
              <a:rPr lang="en-IN" smtClean="0"/>
              <a:pPr/>
              <a:t>11-03-2020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BB4B-8B57-4BE2-B4BF-31BAE3602F7C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17F8-B2E7-4C78-B462-55FB0D4DAC62}" type="datetimeFigureOut">
              <a:rPr lang="en-IN" smtClean="0"/>
              <a:pPr/>
              <a:t>11-03-2020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BB4B-8B57-4BE2-B4BF-31BAE3602F7C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17F8-B2E7-4C78-B462-55FB0D4DAC62}" type="datetimeFigureOut">
              <a:rPr lang="en-IN" smtClean="0"/>
              <a:pPr/>
              <a:t>11-03-2020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BB4B-8B57-4BE2-B4BF-31BAE3602F7C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17F8-B2E7-4C78-B462-55FB0D4DAC62}" type="datetimeFigureOut">
              <a:rPr lang="en-IN" smtClean="0"/>
              <a:pPr/>
              <a:t>11-03-2020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BB4B-8B57-4BE2-B4BF-31BAE3602F7C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17F8-B2E7-4C78-B462-55FB0D4DAC62}" type="datetimeFigureOut">
              <a:rPr lang="en-IN" smtClean="0"/>
              <a:pPr/>
              <a:t>11-03-2020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BB4B-8B57-4BE2-B4BF-31BAE3602F7C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517F8-B2E7-4C78-B462-55FB0D4DAC62}" type="datetimeFigureOut">
              <a:rPr lang="en-IN" smtClean="0"/>
              <a:pPr/>
              <a:t>11-03-2020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FBB4B-8B57-4BE2-B4BF-31BAE3602F7C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/>
          <p:cNvSpPr/>
          <p:nvPr/>
        </p:nvSpPr>
        <p:spPr>
          <a:xfrm>
            <a:off x="71438" y="176202"/>
            <a:ext cx="9001156" cy="7524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002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IN" sz="3200" b="1" dirty="0" smtClean="0">
                <a:solidFill>
                  <a:srgbClr val="006600"/>
                </a:solidFill>
              </a:rPr>
              <a:t>Microbial Diversity in Crude oil Reservoir </a:t>
            </a:r>
          </a:p>
          <a:p>
            <a:pPr algn="ctr">
              <a:spcBef>
                <a:spcPct val="50000"/>
              </a:spcBef>
            </a:pPr>
            <a:r>
              <a:rPr lang="en-IN" sz="3200" b="1" dirty="0" smtClean="0">
                <a:solidFill>
                  <a:srgbClr val="006600"/>
                </a:solidFill>
              </a:rPr>
              <a:t>- </a:t>
            </a:r>
            <a:r>
              <a:rPr lang="en-IN" sz="3200" b="1" dirty="0">
                <a:solidFill>
                  <a:srgbClr val="006600"/>
                </a:solidFill>
              </a:rPr>
              <a:t>AN </a:t>
            </a:r>
            <a:r>
              <a:rPr lang="en-IN" sz="3200" b="1" dirty="0" smtClean="0">
                <a:solidFill>
                  <a:srgbClr val="006600"/>
                </a:solidFill>
              </a:rPr>
              <a:t>OVERVIEW</a:t>
            </a:r>
            <a:endParaRPr lang="en-IN" sz="2400" dirty="0">
              <a:solidFill>
                <a:srgbClr val="006600"/>
              </a:solidFill>
            </a:endParaRPr>
          </a:p>
        </p:txBody>
      </p:sp>
      <p:pic>
        <p:nvPicPr>
          <p:cNvPr id="6" name="Picture 5" descr="emble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285860"/>
            <a:ext cx="1571636" cy="154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85984" y="2643182"/>
            <a:ext cx="42227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By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IN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en-IN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IN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A. </a:t>
            </a:r>
            <a:r>
              <a:rPr lang="en-IN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Rajasekar</a:t>
            </a:r>
            <a:endParaRPr lang="en-IN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dirty="0">
                <a:latin typeface="+mj-lt"/>
                <a:cs typeface="Arial" pitchFamily="34" charset="0"/>
              </a:rPr>
              <a:t>Assistant Professor &amp; </a:t>
            </a:r>
            <a:endParaRPr lang="en-IN" dirty="0" smtClean="0">
              <a:latin typeface="+mj-lt"/>
              <a:cs typeface="Arial" pitchFamily="34" charset="0"/>
            </a:endParaRPr>
          </a:p>
          <a:p>
            <a:pPr algn="ctr"/>
            <a:r>
              <a:rPr lang="en-IN" dirty="0" smtClean="0">
                <a:latin typeface="+mj-lt"/>
                <a:cs typeface="Arial" pitchFamily="34" charset="0"/>
              </a:rPr>
              <a:t>DBT-</a:t>
            </a:r>
            <a:r>
              <a:rPr lang="en-IN" dirty="0" err="1" smtClean="0">
                <a:latin typeface="+mj-lt"/>
                <a:cs typeface="Arial" pitchFamily="34" charset="0"/>
              </a:rPr>
              <a:t>Ramalingaswami</a:t>
            </a:r>
            <a:r>
              <a:rPr lang="en-IN" dirty="0" smtClean="0">
                <a:latin typeface="+mj-lt"/>
                <a:cs typeface="Arial" pitchFamily="34" charset="0"/>
              </a:rPr>
              <a:t> Fellow, </a:t>
            </a:r>
          </a:p>
          <a:p>
            <a:pPr algn="ctr"/>
            <a:r>
              <a:rPr lang="en-IN" dirty="0" smtClean="0">
                <a:latin typeface="+mj-lt"/>
                <a:cs typeface="Arial" pitchFamily="34" charset="0"/>
              </a:rPr>
              <a:t>Department </a:t>
            </a:r>
            <a:r>
              <a:rPr lang="en-IN" dirty="0">
                <a:latin typeface="+mj-lt"/>
                <a:cs typeface="Arial" pitchFamily="34" charset="0"/>
              </a:rPr>
              <a:t>of Biotechnology</a:t>
            </a:r>
          </a:p>
          <a:p>
            <a:pPr algn="ctr"/>
            <a:r>
              <a:rPr lang="en-IN" dirty="0" err="1">
                <a:latin typeface="+mj-lt"/>
                <a:cs typeface="Arial" pitchFamily="34" charset="0"/>
              </a:rPr>
              <a:t>Thiruvalluvar</a:t>
            </a:r>
            <a:r>
              <a:rPr lang="en-IN" dirty="0">
                <a:latin typeface="+mj-lt"/>
                <a:cs typeface="Arial" pitchFamily="34" charset="0"/>
              </a:rPr>
              <a:t> University, </a:t>
            </a:r>
            <a:endParaRPr lang="en-IN" dirty="0" smtClean="0">
              <a:latin typeface="+mj-lt"/>
              <a:cs typeface="Arial" pitchFamily="34" charset="0"/>
            </a:endParaRPr>
          </a:p>
          <a:p>
            <a:pPr algn="ctr"/>
            <a:r>
              <a:rPr lang="en-IN" dirty="0" smtClean="0">
                <a:latin typeface="+mj-lt"/>
                <a:cs typeface="Arial" pitchFamily="34" charset="0"/>
              </a:rPr>
              <a:t>Vellore, </a:t>
            </a:r>
            <a:r>
              <a:rPr lang="en-IN" dirty="0" smtClean="0">
                <a:latin typeface="+mj-lt"/>
                <a:cs typeface="Arial" pitchFamily="34" charset="0"/>
              </a:rPr>
              <a:t>India</a:t>
            </a:r>
            <a:endParaRPr lang="en-IN" dirty="0"/>
          </a:p>
        </p:txBody>
      </p:sp>
      <p:pic>
        <p:nvPicPr>
          <p:cNvPr id="33793" name="Picture 1" descr="C:\Users\vctvu\Desktop\banner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14950"/>
            <a:ext cx="9144000" cy="26431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</a:rPr>
              <a:t>Core Research activities at EMMR Lab</a:t>
            </a:r>
            <a:endParaRPr lang="en-IN" sz="3200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8" y="667616"/>
            <a:ext cx="9036496" cy="5904656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IN" sz="2000" b="1" dirty="0" err="1" smtClean="0">
                <a:solidFill>
                  <a:srgbClr val="350EC2"/>
                </a:solidFill>
                <a:latin typeface="Arial" pitchFamily="34" charset="0"/>
                <a:cs typeface="Arial" pitchFamily="34" charset="0"/>
              </a:rPr>
              <a:t>Microbially</a:t>
            </a:r>
            <a:r>
              <a:rPr lang="en-IN" sz="2000" b="1" dirty="0" smtClean="0">
                <a:solidFill>
                  <a:srgbClr val="350EC2"/>
                </a:solidFill>
                <a:latin typeface="Arial" pitchFamily="34" charset="0"/>
                <a:cs typeface="Arial" pitchFamily="34" charset="0"/>
              </a:rPr>
              <a:t>-induced corrosion (MIC) in Crude Oil Well / Cooling tower system and </a:t>
            </a:r>
            <a:r>
              <a:rPr lang="en-US" sz="2000" b="1" dirty="0" smtClean="0">
                <a:solidFill>
                  <a:srgbClr val="350EC2"/>
                </a:solidFill>
                <a:latin typeface="Arial" pitchFamily="34" charset="0"/>
                <a:cs typeface="Arial" pitchFamily="34" charset="0"/>
              </a:rPr>
              <a:t>Biodegradation of hydrocarbon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350EC2"/>
                </a:solidFill>
                <a:latin typeface="Arial" pitchFamily="34" charset="0"/>
                <a:cs typeface="Arial" pitchFamily="34" charset="0"/>
              </a:rPr>
              <a:t>Remediation </a:t>
            </a:r>
            <a:r>
              <a:rPr lang="en-IN" sz="2000" b="1" dirty="0">
                <a:solidFill>
                  <a:srgbClr val="350EC2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IN" sz="2000" b="1" dirty="0" err="1" smtClean="0">
                <a:solidFill>
                  <a:srgbClr val="350EC2"/>
                </a:solidFill>
                <a:latin typeface="Arial" pitchFamily="34" charset="0"/>
                <a:cs typeface="Arial" pitchFamily="34" charset="0"/>
              </a:rPr>
              <a:t>hexavalent</a:t>
            </a:r>
            <a:r>
              <a:rPr lang="en-IN" sz="2000" b="1" dirty="0" smtClean="0">
                <a:solidFill>
                  <a:srgbClr val="350EC2"/>
                </a:solidFill>
                <a:latin typeface="Arial" pitchFamily="34" charset="0"/>
                <a:cs typeface="Arial" pitchFamily="34" charset="0"/>
              </a:rPr>
              <a:t> chromium/ zinc </a:t>
            </a:r>
            <a:r>
              <a:rPr lang="en-IN" sz="2000" b="1" dirty="0">
                <a:solidFill>
                  <a:srgbClr val="350EC2"/>
                </a:solidFill>
                <a:latin typeface="Arial" pitchFamily="34" charset="0"/>
                <a:cs typeface="Arial" pitchFamily="34" charset="0"/>
              </a:rPr>
              <a:t>contaminated sites employing acidophilic microorganisms using an integrated approach of Bioleaching enhanced </a:t>
            </a:r>
            <a:r>
              <a:rPr lang="en-IN" sz="2000" b="1" dirty="0" err="1">
                <a:solidFill>
                  <a:srgbClr val="350EC2"/>
                </a:solidFill>
                <a:latin typeface="Arial" pitchFamily="34" charset="0"/>
                <a:cs typeface="Arial" pitchFamily="34" charset="0"/>
              </a:rPr>
              <a:t>Electrokinetic</a:t>
            </a:r>
            <a:r>
              <a:rPr lang="en-IN" sz="2000" b="1" dirty="0">
                <a:solidFill>
                  <a:srgbClr val="350EC2"/>
                </a:solidFill>
                <a:latin typeface="Arial" pitchFamily="34" charset="0"/>
                <a:cs typeface="Arial" pitchFamily="34" charset="0"/>
              </a:rPr>
              <a:t> remediation </a:t>
            </a:r>
            <a:r>
              <a:rPr lang="en-IN" sz="2000" b="1" dirty="0" smtClean="0">
                <a:solidFill>
                  <a:srgbClr val="350EC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IN" sz="2000" b="1" dirty="0">
                <a:solidFill>
                  <a:srgbClr val="350EC2"/>
                </a:solidFill>
                <a:latin typeface="Arial" pitchFamily="34" charset="0"/>
                <a:cs typeface="Arial" pitchFamily="34" charset="0"/>
              </a:rPr>
              <a:t>BEER) </a:t>
            </a:r>
            <a:r>
              <a:rPr lang="en-IN" sz="2000" b="1" dirty="0" smtClean="0">
                <a:solidFill>
                  <a:srgbClr val="350EC2"/>
                </a:solidFill>
                <a:latin typeface="Arial" pitchFamily="34" charset="0"/>
                <a:cs typeface="Arial" pitchFamily="34" charset="0"/>
              </a:rPr>
              <a:t>Technology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Role of Bacterial Biosurfactant on remediation of environmental pollutants 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350EC2"/>
                </a:solidFill>
                <a:latin typeface="Arial" pitchFamily="34" charset="0"/>
                <a:cs typeface="Arial" pitchFamily="34" charset="0"/>
              </a:rPr>
              <a:t>Treatment of soak liquor and bioelectricity generation in dual chamber microbial fuel cell </a:t>
            </a:r>
            <a:r>
              <a:rPr lang="en-IN" sz="2000" b="1" dirty="0">
                <a:solidFill>
                  <a:srgbClr val="350EC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2000" b="1" dirty="0">
                <a:solidFill>
                  <a:srgbClr val="350EC2"/>
                </a:solidFill>
                <a:latin typeface="Arial" pitchFamily="34" charset="0"/>
                <a:cs typeface="Arial" pitchFamily="34" charset="0"/>
              </a:rPr>
            </a:br>
            <a:r>
              <a:rPr lang="en-IN" sz="2000" b="1" dirty="0">
                <a:solidFill>
                  <a:srgbClr val="350EC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2000" b="1" dirty="0">
                <a:solidFill>
                  <a:srgbClr val="350EC2"/>
                </a:solidFill>
                <a:latin typeface="Arial" pitchFamily="34" charset="0"/>
                <a:cs typeface="Arial" pitchFamily="34" charset="0"/>
              </a:rPr>
            </a:br>
            <a:endParaRPr lang="en-IN" sz="2000" b="1" dirty="0" smtClean="0">
              <a:solidFill>
                <a:srgbClr val="350EC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endParaRPr lang="en-US" sz="2000" b="1" dirty="0" smtClean="0">
              <a:solidFill>
                <a:srgbClr val="350EC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endParaRPr lang="en-IN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29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22" y="-142900"/>
            <a:ext cx="3686172" cy="86834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I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642918"/>
            <a:ext cx="8786874" cy="6072206"/>
          </a:xfrm>
          <a:noFill/>
          <a:ln w="3810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GB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Microbiologically 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influenced corrosion (MIC) </a:t>
            </a:r>
            <a:r>
              <a:rPr lang="en-GB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 electrochemical process where microbes initiate, assist, or accelerate the corrosion reaction on the metal surface and lead to the metal </a:t>
            </a:r>
            <a:r>
              <a:rPr lang="en-GB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deterioration (Rajasekar et al. 2005; </a:t>
            </a:r>
            <a:r>
              <a:rPr lang="en-GB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Machuca</a:t>
            </a:r>
            <a:r>
              <a:rPr lang="en-GB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et al. 2014). </a:t>
            </a:r>
          </a:p>
          <a:p>
            <a:pPr algn="just">
              <a:lnSpc>
                <a:spcPct val="110000"/>
              </a:lnSpc>
            </a:pPr>
            <a:r>
              <a:rPr lang="en-IN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Macro/microscopic </a:t>
            </a:r>
            <a:r>
              <a:rPr lang="en-IN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organisms influence corrosion in two principal ways: </a:t>
            </a:r>
            <a:endParaRPr lang="en-IN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None/>
            </a:pPr>
            <a:r>
              <a:rPr lang="en-IN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1. Creating </a:t>
            </a:r>
            <a:r>
              <a:rPr lang="en-I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mats (biofilm)</a:t>
            </a:r>
            <a:r>
              <a:rPr lang="en-IN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or obstructions on the surface, which produce differential aeration </a:t>
            </a:r>
            <a:r>
              <a:rPr lang="en-IN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cells.</a:t>
            </a:r>
          </a:p>
          <a:p>
            <a:pPr algn="just">
              <a:lnSpc>
                <a:spcPct val="110000"/>
              </a:lnSpc>
              <a:buNone/>
            </a:pPr>
            <a:r>
              <a:rPr lang="en-IN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2. Absorbing </a:t>
            </a:r>
            <a:r>
              <a:rPr lang="en-IN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hydrogen from the surface of steel and thus removing the hydrogen as a resistance factor in the corrosion cell. </a:t>
            </a:r>
            <a:endParaRPr lang="en-IN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None/>
            </a:pPr>
            <a:endPara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None/>
            </a:pPr>
            <a:r>
              <a:rPr lang="en-IN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Corrosion reaction can be represented by partial reactions of metal </a:t>
            </a:r>
            <a:r>
              <a:rPr lang="en-I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oxidation</a:t>
            </a:r>
            <a:r>
              <a:rPr lang="en-IN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reduction</a:t>
            </a:r>
            <a:r>
              <a:rPr lang="en-IN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process.</a:t>
            </a:r>
          </a:p>
          <a:p>
            <a:pPr algn="just">
              <a:lnSpc>
                <a:spcPct val="110000"/>
              </a:lnSpc>
              <a:buNone/>
            </a:pPr>
            <a:endParaRPr lang="en-I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AF186-EADF-4250-AFC4-9BF8CF1A5BA9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Biofilm</a:t>
            </a:r>
          </a:p>
          <a:p>
            <a:pPr algn="just"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The instant a metallic surface is immersed in water, a biofilm begins to form. A consortium of sessile organism enveloped in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exopolymer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Development of a biofilm occurs in four stages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4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Conditioning</a:t>
            </a:r>
          </a:p>
          <a:p>
            <a:pPr lvl="4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Adhesion</a:t>
            </a:r>
          </a:p>
          <a:p>
            <a:pPr lvl="4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Colonization of other microorganism </a:t>
            </a:r>
          </a:p>
          <a:p>
            <a:pPr lvl="4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Accumulation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Picture 2" descr="C:\Users\Elumalai\Desktop\biofilmtutor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064"/>
            <a:ext cx="9144000" cy="285293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AF186-EADF-4250-AFC4-9BF8CF1A5BA9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4386</TotalTime>
  <Words>157</Words>
  <Application>Microsoft Office PowerPoint</Application>
  <PresentationFormat>On-screen Show (4:3)</PresentationFormat>
  <Paragraphs>33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Core Research activities at EMMR Lab</vt:lpstr>
      <vt:lpstr>Introduction</vt:lpstr>
      <vt:lpstr>Slide 4</vt:lpstr>
    </vt:vector>
  </TitlesOfParts>
  <Company>宮崎大学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Elumalai</dc:creator>
  <cp:lastModifiedBy>Rajasekar</cp:lastModifiedBy>
  <cp:revision>359</cp:revision>
  <dcterms:created xsi:type="dcterms:W3CDTF">2014-11-29T04:50:59Z</dcterms:created>
  <dcterms:modified xsi:type="dcterms:W3CDTF">2020-03-11T08:10:32Z</dcterms:modified>
</cp:coreProperties>
</file>